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38EBBE4-721B-4AE6-9483-E394C1E7FA2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CF551F-52A2-425F-8BAD-DF919746501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E13C5193-9825-4404-8C47-5F23DA0411C3}" type="datetimeFigureOut">
              <a:rPr lang="en-US"/>
              <a:pPr>
                <a:defRPr/>
              </a:pPr>
              <a:t>9/6/2021</a:t>
            </a:fld>
            <a:endParaRPr lang="en-US" dirty="0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420549B8-5670-4AF0-9E93-C06C2645364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3A559B5F-E686-43ED-8E22-CE885BE8B3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F59AAF-D57A-41BD-BD6E-092BC347E48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7E6A93-85E7-4762-8BBD-CA63EDF0E0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D8D5C8DB-37F8-41FF-8859-553273060BF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>
            <a:extLst>
              <a:ext uri="{FF2B5EF4-FFF2-40B4-BE49-F238E27FC236}">
                <a16:creationId xmlns:a16="http://schemas.microsoft.com/office/drawing/2014/main" id="{45CA6828-F88E-44B6-857C-1B0E4442B61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>
            <a:extLst>
              <a:ext uri="{FF2B5EF4-FFF2-40B4-BE49-F238E27FC236}">
                <a16:creationId xmlns:a16="http://schemas.microsoft.com/office/drawing/2014/main" id="{851A928B-4DC9-4FAF-881C-46B266C1C4A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B7ED1AA1-5168-48AD-9EE1-4C1BD07C8EF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83E13E5-CC5E-4336-AADF-5FA2D377FB0A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347B80AF-23E2-4F8D-8F4C-62E6D615B66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A98B78F-5B3B-4B1B-9B18-E24280D02785}" type="slidenum">
              <a:rPr lang="en-US" altLang="en-US"/>
              <a:pPr eaLnBrk="1" hangingPunct="1"/>
              <a:t>2</a:t>
            </a:fld>
            <a:endParaRPr lang="en-US" altLang="en-US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DC543C31-3AA8-4C43-9A3A-FD99F6BD211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2F9B040C-151A-4973-95B6-20459BF234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E0324348-A89B-45A2-A891-BC740106A01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D4101B3-AB4F-4661-B143-D03399D847F5}" type="slidenum">
              <a:rPr lang="en-US" altLang="en-US"/>
              <a:pPr eaLnBrk="1" hangingPunct="1">
                <a:spcBef>
                  <a:spcPct val="0"/>
                </a:spcBef>
              </a:pPr>
              <a:t>3</a:t>
            </a:fld>
            <a:endParaRPr lang="en-US" altLang="en-US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F30AA131-8636-4A73-8C49-728711A1CE3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86894102-532D-4787-944C-8401980497B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E0324348-A89B-45A2-A891-BC740106A01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D4101B3-AB4F-4661-B143-D03399D847F5}" type="slidenum">
              <a:rPr lang="en-US" altLang="en-US"/>
              <a:pPr eaLnBrk="1" hangingPunct="1">
                <a:spcBef>
                  <a:spcPct val="0"/>
                </a:spcBef>
              </a:pPr>
              <a:t>6</a:t>
            </a:fld>
            <a:endParaRPr lang="en-US" altLang="en-US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F30AA131-8636-4A73-8C49-728711A1CE3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86894102-532D-4787-944C-8401980497B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49952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>
            <a:extLst>
              <a:ext uri="{FF2B5EF4-FFF2-40B4-BE49-F238E27FC236}">
                <a16:creationId xmlns:a16="http://schemas.microsoft.com/office/drawing/2014/main" id="{DCDA9EC3-32F8-4495-BA55-71484A2FC8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2147483646 h 1000"/>
              <a:gd name="T2" fmla="*/ 0 w 1000"/>
              <a:gd name="T3" fmla="*/ 0 h 1000"/>
              <a:gd name="T4" fmla="*/ 2147483646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rgbClr val="FF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Line 8">
            <a:extLst>
              <a:ext uri="{FF2B5EF4-FFF2-40B4-BE49-F238E27FC236}">
                <a16:creationId xmlns:a16="http://schemas.microsoft.com/office/drawing/2014/main" id="{8A592399-7DCC-40E6-A1ED-B1FB13C240C3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A310BAD6-0CAA-40A1-AE44-A985E8FBAC8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F401AD94-52B3-4553-AECD-4C09F4EBE29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28372DDD-660B-4813-B0AA-B3790727BF1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662798-7B56-4762-A172-94E46CD9593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5905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F29F9A-EB0D-4C83-BA63-46790CD906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8A78CB4-71C5-4304-A75B-EB951C38884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6635233-15A4-4ED2-8410-A7D4006D75F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CC4F0E-8928-42A0-A242-B00C576060B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1317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20EA127-7BEB-49D4-AB27-2EE4FA77304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BD1386F-FD0C-49BB-B832-D666FF832E0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93B0D43-C488-45E4-9EF5-F3C4BFE363D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F21C35-9438-469A-9D4D-154DE3887F6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563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67A144B-E46C-4E2D-B8DC-4D1DD500A9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1D0F773-F9C1-4EE0-9383-FAD1DBAFA53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B9BBF9D-0604-4E8C-9A8F-E573E4FD209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1AFE61-8780-460E-8E64-48B712E88F9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86720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BEB57C6-B190-4A4C-88D0-84038871127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BA909B7-3E59-40E7-9BD4-0084889413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DA49B60-8DC9-421B-B9B0-B31A5EAD953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E41A25-8047-4BAF-BE80-0D5C7F9B4DB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4989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EEF4B7-67FF-4358-8ED5-279C6835BD4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96D5C3A-D20C-4F1E-8C22-E016F29CEF5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89FB1B3-6AD8-4A0A-B349-8F039384CBA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249FDB-D74F-4866-853C-48D48567B9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0185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11FF680-4A8F-48EF-9212-27EDB8FE6F5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CB7BC7EB-927F-411E-B466-B0FA3D4433B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B9199F3-8361-40AD-84B3-5F6B370E782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911692-9AF5-40E0-B5F9-36D67095012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177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C138CFF-0F0C-43E6-A783-9E911A31148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88FE0C8-FD8E-4E88-9EED-FC6913C099D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61616B0-7FF5-4514-952A-BD94A48974B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4ACB20-DE14-4968-ADB5-899C2B65918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8289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7D4522A2-2B6E-44F1-A498-A724ACB46DC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B2D1F2E4-1983-4BFE-9E60-BD807C5ECB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6FD07D15-7B4A-4C7E-A4B2-977D0DB2FE3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5A53FD-BE34-4C14-91B3-D98496C391B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75597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9F2EAB2-3446-4468-80C4-1CF48E6FEB1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6F41B4A-D02A-4329-83F2-C72E1F23F7D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D47E3BB-E841-4C36-9430-1F7AEE082EE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694AE1-B5D5-46E7-9E92-9FC73DE5B1F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6161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4DED409-07E0-46BB-904B-89C9D2893E9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67DF679-CE7B-48AF-8594-D8B7D70A9AB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07B1767-D114-47FF-9DC4-3FCE8519DEC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4D1A95-98A5-4E50-8CC0-26A9A69C34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6002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D1D97469-2CE1-4A27-8765-56E6977C373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31D58CFB-9EEC-4FBB-B00B-210274E5BE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0964" name="Rectangle 4">
            <a:extLst>
              <a:ext uri="{FF2B5EF4-FFF2-40B4-BE49-F238E27FC236}">
                <a16:creationId xmlns:a16="http://schemas.microsoft.com/office/drawing/2014/main" id="{CB078780-1C7D-45B0-9044-4599CAF2A83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+mj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965" name="Rectangle 5">
            <a:extLst>
              <a:ext uri="{FF2B5EF4-FFF2-40B4-BE49-F238E27FC236}">
                <a16:creationId xmlns:a16="http://schemas.microsoft.com/office/drawing/2014/main" id="{C7A9CD17-1602-4635-A2B5-8F623268F98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+mj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966" name="Rectangle 6">
            <a:extLst>
              <a:ext uri="{FF2B5EF4-FFF2-40B4-BE49-F238E27FC236}">
                <a16:creationId xmlns:a16="http://schemas.microsoft.com/office/drawing/2014/main" id="{8DC01966-5668-4516-9B68-FBCC0383E68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Garamond" panose="02020404030301010803" pitchFamily="18" charset="0"/>
              </a:defRPr>
            </a:lvl1pPr>
          </a:lstStyle>
          <a:p>
            <a:pPr>
              <a:defRPr/>
            </a:pPr>
            <a:fld id="{8C7DFC41-51B3-4AAC-B9B9-8A5165C658C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31" name="Freeform 7">
            <a:extLst>
              <a:ext uri="{FF2B5EF4-FFF2-40B4-BE49-F238E27FC236}">
                <a16:creationId xmlns:a16="http://schemas.microsoft.com/office/drawing/2014/main" id="{7120117D-0F32-42E1-A716-FE6813A877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2147483646 h 1000"/>
              <a:gd name="T2" fmla="*/ 0 w 1000"/>
              <a:gd name="T3" fmla="*/ 0 h 1000"/>
              <a:gd name="T4" fmla="*/ 2147483646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rgbClr val="FF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6" r:id="rId1"/>
    <p:sldLayoutId id="2147484036" r:id="rId2"/>
    <p:sldLayoutId id="2147484037" r:id="rId3"/>
    <p:sldLayoutId id="2147484038" r:id="rId4"/>
    <p:sldLayoutId id="2147484039" r:id="rId5"/>
    <p:sldLayoutId id="2147484040" r:id="rId6"/>
    <p:sldLayoutId id="2147484041" r:id="rId7"/>
    <p:sldLayoutId id="2147484042" r:id="rId8"/>
    <p:sldLayoutId id="2147484043" r:id="rId9"/>
    <p:sldLayoutId id="2147484044" r:id="rId10"/>
    <p:sldLayoutId id="214748404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anose="05000000000000000000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anose="05000000000000000000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anose="05000000000000000000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anose="05000000000000000000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bg2"/>
        </a:buClr>
        <a:buSzPct val="4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0B2F531C-D4E4-434D-91BE-C1087EF3626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Debts And Claims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C8FADFA6-2792-4A1D-BF22-64384BAC33E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Richard Warner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C73968D-DBBE-4BF3-8426-3CF9E0522D10}"/>
              </a:ext>
            </a:extLst>
          </p:cNvPr>
          <p:cNvSpPr/>
          <p:nvPr/>
        </p:nvSpPr>
        <p:spPr>
          <a:xfrm>
            <a:off x="381000" y="533400"/>
            <a:ext cx="8305800" cy="4648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0" name="Text Box 4">
            <a:extLst>
              <a:ext uri="{FF2B5EF4-FFF2-40B4-BE49-F238E27FC236}">
                <a16:creationId xmlns:a16="http://schemas.microsoft.com/office/drawing/2014/main" id="{0CB053B3-C44B-4E9B-B56F-E42A40A8AF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304800"/>
            <a:ext cx="5486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Is the agreement for the settlement of a debt?</a:t>
            </a:r>
          </a:p>
        </p:txBody>
      </p:sp>
      <p:sp>
        <p:nvSpPr>
          <p:cNvPr id="2051" name="Line 5">
            <a:extLst>
              <a:ext uri="{FF2B5EF4-FFF2-40B4-BE49-F238E27FC236}">
                <a16:creationId xmlns:a16="http://schemas.microsoft.com/office/drawing/2014/main" id="{BEECAFE5-90D3-497A-B13B-E9836D6C1AE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038600" y="685800"/>
            <a:ext cx="762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2" name="Line 6">
            <a:extLst>
              <a:ext uri="{FF2B5EF4-FFF2-40B4-BE49-F238E27FC236}">
                <a16:creationId xmlns:a16="http://schemas.microsoft.com/office/drawing/2014/main" id="{CC9A9722-2598-46B2-9E4D-C794528E2E57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0600" y="685800"/>
            <a:ext cx="685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3" name="Text Box 7">
            <a:extLst>
              <a:ext uri="{FF2B5EF4-FFF2-40B4-BE49-F238E27FC236}">
                <a16:creationId xmlns:a16="http://schemas.microsoft.com/office/drawing/2014/main" id="{111DE8C6-94BB-4AB3-9426-40E8865281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762000"/>
            <a:ext cx="1219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No</a:t>
            </a:r>
          </a:p>
        </p:txBody>
      </p:sp>
      <p:sp>
        <p:nvSpPr>
          <p:cNvPr id="2054" name="Text Box 8">
            <a:extLst>
              <a:ext uri="{FF2B5EF4-FFF2-40B4-BE49-F238E27FC236}">
                <a16:creationId xmlns:a16="http://schemas.microsoft.com/office/drawing/2014/main" id="{0F9949B4-5A71-44F5-BBA1-D85A8066E4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1295400"/>
            <a:ext cx="3657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Special debt settlement rules do not appy</a:t>
            </a:r>
          </a:p>
        </p:txBody>
      </p:sp>
      <p:sp>
        <p:nvSpPr>
          <p:cNvPr id="2055" name="Text Box 9">
            <a:extLst>
              <a:ext uri="{FF2B5EF4-FFF2-40B4-BE49-F238E27FC236}">
                <a16:creationId xmlns:a16="http://schemas.microsoft.com/office/drawing/2014/main" id="{3ED0661B-BC67-49FB-8082-15F2C506DF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1371600"/>
            <a:ext cx="2667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Amount in dispute?</a:t>
            </a:r>
          </a:p>
        </p:txBody>
      </p:sp>
      <p:sp>
        <p:nvSpPr>
          <p:cNvPr id="2056" name="Line 10">
            <a:extLst>
              <a:ext uri="{FF2B5EF4-FFF2-40B4-BE49-F238E27FC236}">
                <a16:creationId xmlns:a16="http://schemas.microsoft.com/office/drawing/2014/main" id="{90BACCBA-F03E-45B4-BB1C-458A8CBD51E4}"/>
              </a:ext>
            </a:extLst>
          </p:cNvPr>
          <p:cNvSpPr>
            <a:spLocks noChangeShapeType="1"/>
          </p:cNvSpPr>
          <p:nvPr/>
        </p:nvSpPr>
        <p:spPr bwMode="auto">
          <a:xfrm>
            <a:off x="4038600" y="1752600"/>
            <a:ext cx="685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7" name="Text Box 11">
            <a:extLst>
              <a:ext uri="{FF2B5EF4-FFF2-40B4-BE49-F238E27FC236}">
                <a16:creationId xmlns:a16="http://schemas.microsoft.com/office/drawing/2014/main" id="{ABBEEEBE-6EAB-46F2-9C53-A64EE26E7F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1828800"/>
            <a:ext cx="1219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No</a:t>
            </a:r>
          </a:p>
        </p:txBody>
      </p:sp>
      <p:sp>
        <p:nvSpPr>
          <p:cNvPr id="2058" name="Text Box 12">
            <a:extLst>
              <a:ext uri="{FF2B5EF4-FFF2-40B4-BE49-F238E27FC236}">
                <a16:creationId xmlns:a16="http://schemas.microsoft.com/office/drawing/2014/main" id="{37A421BC-EEDD-4849-96AD-B1DEEC99A7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2590800"/>
            <a:ext cx="3733800" cy="2843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A variety of approaches</a:t>
            </a:r>
          </a:p>
          <a:p>
            <a:pPr lvl="1" eaLnBrk="1" hangingPunct="1">
              <a:spcBef>
                <a:spcPct val="50000"/>
              </a:spcBef>
              <a:buFontTx/>
              <a:buChar char="•"/>
            </a:pPr>
            <a:r>
              <a:rPr lang="en-US" altLang="en-US"/>
              <a:t>Contract modification</a:t>
            </a:r>
          </a:p>
          <a:p>
            <a:pPr lvl="1" eaLnBrk="1" hangingPunct="1">
              <a:spcBef>
                <a:spcPct val="50000"/>
              </a:spcBef>
              <a:buFontTx/>
              <a:buChar char="•"/>
            </a:pPr>
            <a:r>
              <a:rPr lang="en-US" altLang="en-US"/>
              <a:t>Consideration not required</a:t>
            </a:r>
          </a:p>
          <a:p>
            <a:pPr lvl="1" eaLnBrk="1" hangingPunct="1">
              <a:spcBef>
                <a:spcPct val="50000"/>
              </a:spcBef>
              <a:buFontTx/>
              <a:buChar char="•"/>
            </a:pPr>
            <a:r>
              <a:rPr lang="en-US" altLang="en-US"/>
              <a:t>Enforceable if under seal</a:t>
            </a:r>
          </a:p>
          <a:p>
            <a:pPr lvl="1" eaLnBrk="1" hangingPunct="1">
              <a:spcBef>
                <a:spcPct val="50000"/>
              </a:spcBef>
              <a:buFontTx/>
              <a:buChar char="•"/>
            </a:pPr>
            <a:r>
              <a:rPr lang="en-US" altLang="en-US"/>
              <a:t>Enforceable if in writing</a:t>
            </a:r>
          </a:p>
          <a:p>
            <a:pPr lvl="1" eaLnBrk="1" hangingPunct="1">
              <a:spcBef>
                <a:spcPct val="50000"/>
              </a:spcBef>
              <a:buFontTx/>
              <a:buChar char="•"/>
            </a:pPr>
            <a:r>
              <a:rPr lang="en-US" altLang="en-US"/>
              <a:t>Promissory estoppel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/>
              <a:t>: </a:t>
            </a:r>
          </a:p>
        </p:txBody>
      </p:sp>
      <p:sp>
        <p:nvSpPr>
          <p:cNvPr id="2059" name="Text Box 13">
            <a:extLst>
              <a:ext uri="{FF2B5EF4-FFF2-40B4-BE49-F238E27FC236}">
                <a16:creationId xmlns:a16="http://schemas.microsoft.com/office/drawing/2014/main" id="{E7B13123-0925-4063-B82D-1C04E41E92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76200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Yes</a:t>
            </a:r>
          </a:p>
        </p:txBody>
      </p:sp>
      <p:sp>
        <p:nvSpPr>
          <p:cNvPr id="2060" name="Line 14">
            <a:extLst>
              <a:ext uri="{FF2B5EF4-FFF2-40B4-BE49-F238E27FC236}">
                <a16:creationId xmlns:a16="http://schemas.microsoft.com/office/drawing/2014/main" id="{81B12128-FFDE-418A-BD4B-BD84E65362F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429000" y="1752600"/>
            <a:ext cx="609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1" name="Text Box 15">
            <a:extLst>
              <a:ext uri="{FF2B5EF4-FFF2-40B4-BE49-F238E27FC236}">
                <a16:creationId xmlns:a16="http://schemas.microsoft.com/office/drawing/2014/main" id="{FE62ABB6-8C06-494F-8EA4-9CB21BBBA6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2514600"/>
            <a:ext cx="3886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/>
              <a:t>Colorable argument for each side?</a:t>
            </a:r>
          </a:p>
        </p:txBody>
      </p:sp>
      <p:sp>
        <p:nvSpPr>
          <p:cNvPr id="2062" name="Text Box 17">
            <a:extLst>
              <a:ext uri="{FF2B5EF4-FFF2-40B4-BE49-F238E27FC236}">
                <a16:creationId xmlns:a16="http://schemas.microsoft.com/office/drawing/2014/main" id="{E8B17B9E-BF9D-4DAA-BA8A-2D7DB9663F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182880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Yes</a:t>
            </a:r>
          </a:p>
        </p:txBody>
      </p:sp>
      <p:sp>
        <p:nvSpPr>
          <p:cNvPr id="2063" name="Line 18">
            <a:extLst>
              <a:ext uri="{FF2B5EF4-FFF2-40B4-BE49-F238E27FC236}">
                <a16:creationId xmlns:a16="http://schemas.microsoft.com/office/drawing/2014/main" id="{0DC020FA-7F05-40AB-AC18-E26C5BE6ADAA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2895600"/>
            <a:ext cx="609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4" name="Text Box 19">
            <a:extLst>
              <a:ext uri="{FF2B5EF4-FFF2-40B4-BE49-F238E27FC236}">
                <a16:creationId xmlns:a16="http://schemas.microsoft.com/office/drawing/2014/main" id="{CDF421EC-E981-43F7-9B13-EE65C3B019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2971800"/>
            <a:ext cx="1219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No</a:t>
            </a:r>
          </a:p>
        </p:txBody>
      </p:sp>
      <p:sp>
        <p:nvSpPr>
          <p:cNvPr id="2065" name="Line 20">
            <a:extLst>
              <a:ext uri="{FF2B5EF4-FFF2-40B4-BE49-F238E27FC236}">
                <a16:creationId xmlns:a16="http://schemas.microsoft.com/office/drawing/2014/main" id="{276BF144-8477-4C67-A045-DE741E88579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828800" y="2895600"/>
            <a:ext cx="609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6" name="Text Box 21">
            <a:extLst>
              <a:ext uri="{FF2B5EF4-FFF2-40B4-BE49-F238E27FC236}">
                <a16:creationId xmlns:a16="http://schemas.microsoft.com/office/drawing/2014/main" id="{18EBEEC8-DCD8-486C-AE3F-5239F66644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297180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Yes</a:t>
            </a:r>
          </a:p>
        </p:txBody>
      </p:sp>
      <p:sp>
        <p:nvSpPr>
          <p:cNvPr id="2067" name="Text Box 22">
            <a:extLst>
              <a:ext uri="{FF2B5EF4-FFF2-40B4-BE49-F238E27FC236}">
                <a16:creationId xmlns:a16="http://schemas.microsoft.com/office/drawing/2014/main" id="{BDDF4A0D-240D-4792-8B89-0ED49C84D3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3657600"/>
            <a:ext cx="167640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Promises are consideration for each other</a:t>
            </a:r>
          </a:p>
        </p:txBody>
      </p:sp>
      <p:sp>
        <p:nvSpPr>
          <p:cNvPr id="2068" name="Text Box 23">
            <a:extLst>
              <a:ext uri="{FF2B5EF4-FFF2-40B4-BE49-F238E27FC236}">
                <a16:creationId xmlns:a16="http://schemas.microsoft.com/office/drawing/2014/main" id="{8D683520-DF2C-407C-A852-C4E81419C1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3657600"/>
            <a:ext cx="182880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Good faith belief that the claim is valid?</a:t>
            </a:r>
          </a:p>
        </p:txBody>
      </p:sp>
      <p:sp>
        <p:nvSpPr>
          <p:cNvPr id="2069" name="Line 24">
            <a:extLst>
              <a:ext uri="{FF2B5EF4-FFF2-40B4-BE49-F238E27FC236}">
                <a16:creationId xmlns:a16="http://schemas.microsoft.com/office/drawing/2014/main" id="{8CEBB948-CC2A-4A14-ACC6-F2BB70E443BA}"/>
              </a:ext>
            </a:extLst>
          </p:cNvPr>
          <p:cNvSpPr>
            <a:spLocks noChangeShapeType="1"/>
          </p:cNvSpPr>
          <p:nvPr/>
        </p:nvSpPr>
        <p:spPr bwMode="auto">
          <a:xfrm>
            <a:off x="3200400" y="4572000"/>
            <a:ext cx="609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0" name="Text Box 25">
            <a:extLst>
              <a:ext uri="{FF2B5EF4-FFF2-40B4-BE49-F238E27FC236}">
                <a16:creationId xmlns:a16="http://schemas.microsoft.com/office/drawing/2014/main" id="{719345AC-EA38-4C3E-B187-DF7103B7EC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4648200"/>
            <a:ext cx="1219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No</a:t>
            </a:r>
          </a:p>
        </p:txBody>
      </p:sp>
      <p:sp>
        <p:nvSpPr>
          <p:cNvPr id="2071" name="Line 26">
            <a:extLst>
              <a:ext uri="{FF2B5EF4-FFF2-40B4-BE49-F238E27FC236}">
                <a16:creationId xmlns:a16="http://schemas.microsoft.com/office/drawing/2014/main" id="{DAE97FEA-2456-4837-8ACB-AC09E0C4159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90800" y="4572000"/>
            <a:ext cx="609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2" name="Text Box 27">
            <a:extLst>
              <a:ext uri="{FF2B5EF4-FFF2-40B4-BE49-F238E27FC236}">
                <a16:creationId xmlns:a16="http://schemas.microsoft.com/office/drawing/2014/main" id="{9A3A9E77-007A-4D54-B175-859F3AE1B7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464820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Yes</a:t>
            </a:r>
          </a:p>
        </p:txBody>
      </p:sp>
      <p:sp>
        <p:nvSpPr>
          <p:cNvPr id="2073" name="Text Box 28">
            <a:extLst>
              <a:ext uri="{FF2B5EF4-FFF2-40B4-BE49-F238E27FC236}">
                <a16:creationId xmlns:a16="http://schemas.microsoft.com/office/drawing/2014/main" id="{F1BB710B-F646-49EF-BEE9-37AE5A425E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5334000"/>
            <a:ext cx="16002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Promise to give up the claim is consideration</a:t>
            </a:r>
          </a:p>
        </p:txBody>
      </p:sp>
      <p:sp>
        <p:nvSpPr>
          <p:cNvPr id="2074" name="Text Box 33">
            <a:extLst>
              <a:ext uri="{FF2B5EF4-FFF2-40B4-BE49-F238E27FC236}">
                <a16:creationId xmlns:a16="http://schemas.microsoft.com/office/drawing/2014/main" id="{0678D4AC-9524-4EEA-9AED-EF2F328FF5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5334000"/>
            <a:ext cx="16002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Promise to give up the claim is </a:t>
            </a:r>
            <a:r>
              <a:rPr lang="en-US" altLang="en-US" i="1"/>
              <a:t>not</a:t>
            </a:r>
            <a:r>
              <a:rPr lang="en-US" altLang="en-US"/>
              <a:t> consideration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A822075-3DE8-4467-B916-0286385E97BA}"/>
              </a:ext>
            </a:extLst>
          </p:cNvPr>
          <p:cNvSpPr txBox="1"/>
          <p:nvPr/>
        </p:nvSpPr>
        <p:spPr>
          <a:xfrm>
            <a:off x="76200" y="381000"/>
            <a:ext cx="129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+mj-lt"/>
              </a:rPr>
              <a:t>Debt </a:t>
            </a:r>
          </a:p>
          <a:p>
            <a:r>
              <a:rPr lang="en-US" b="1" dirty="0">
                <a:latin typeface="+mj-lt"/>
              </a:rPr>
              <a:t>Settlement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98EF487-456E-4FE1-B218-84A7045320A4}"/>
              </a:ext>
            </a:extLst>
          </p:cNvPr>
          <p:cNvSpPr/>
          <p:nvPr/>
        </p:nvSpPr>
        <p:spPr>
          <a:xfrm>
            <a:off x="457200" y="638175"/>
            <a:ext cx="8458200" cy="39481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0" name="Text Box 9">
            <a:extLst>
              <a:ext uri="{FF2B5EF4-FFF2-40B4-BE49-F238E27FC236}">
                <a16:creationId xmlns:a16="http://schemas.microsoft.com/office/drawing/2014/main" id="{DAD22C3E-5FE0-42AA-AFDA-A7C4E861C1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638175"/>
            <a:ext cx="2667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Claim in dispute?</a:t>
            </a:r>
          </a:p>
        </p:txBody>
      </p:sp>
      <p:sp>
        <p:nvSpPr>
          <p:cNvPr id="2051" name="Line 10">
            <a:extLst>
              <a:ext uri="{FF2B5EF4-FFF2-40B4-BE49-F238E27FC236}">
                <a16:creationId xmlns:a16="http://schemas.microsoft.com/office/drawing/2014/main" id="{6C7B759C-57C2-4509-8647-4C3F926252CE}"/>
              </a:ext>
            </a:extLst>
          </p:cNvPr>
          <p:cNvSpPr>
            <a:spLocks noChangeShapeType="1"/>
          </p:cNvSpPr>
          <p:nvPr/>
        </p:nvSpPr>
        <p:spPr bwMode="auto">
          <a:xfrm>
            <a:off x="4381500" y="1004888"/>
            <a:ext cx="685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2" name="Text Box 11">
            <a:extLst>
              <a:ext uri="{FF2B5EF4-FFF2-40B4-BE49-F238E27FC236}">
                <a16:creationId xmlns:a16="http://schemas.microsoft.com/office/drawing/2014/main" id="{B92D7288-72E7-4990-AB40-D6A3EF87D3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6300" y="1081088"/>
            <a:ext cx="1219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No</a:t>
            </a:r>
          </a:p>
        </p:txBody>
      </p:sp>
      <p:sp>
        <p:nvSpPr>
          <p:cNvPr id="2053" name="Text Box 12">
            <a:extLst>
              <a:ext uri="{FF2B5EF4-FFF2-40B4-BE49-F238E27FC236}">
                <a16:creationId xmlns:a16="http://schemas.microsoft.com/office/drawing/2014/main" id="{3BE95116-EF50-4FF2-B2B4-482DB77213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38700" y="1843088"/>
            <a:ext cx="3733800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A variety of exceptions—e.g. quit claim deeds</a:t>
            </a:r>
          </a:p>
        </p:txBody>
      </p:sp>
      <p:sp>
        <p:nvSpPr>
          <p:cNvPr id="2054" name="Line 14">
            <a:extLst>
              <a:ext uri="{FF2B5EF4-FFF2-40B4-BE49-F238E27FC236}">
                <a16:creationId xmlns:a16="http://schemas.microsoft.com/office/drawing/2014/main" id="{524E01C6-BC42-4047-B304-853B6D39549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771900" y="1004888"/>
            <a:ext cx="609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5" name="Text Box 15">
            <a:extLst>
              <a:ext uri="{FF2B5EF4-FFF2-40B4-BE49-F238E27FC236}">
                <a16:creationId xmlns:a16="http://schemas.microsoft.com/office/drawing/2014/main" id="{9E8BB2E9-FE5D-4D5A-AC71-7AB2DE4018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" y="1766888"/>
            <a:ext cx="3886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Colorable argument for each side?</a:t>
            </a:r>
          </a:p>
        </p:txBody>
      </p:sp>
      <p:sp>
        <p:nvSpPr>
          <p:cNvPr id="2056" name="Text Box 17">
            <a:extLst>
              <a:ext uri="{FF2B5EF4-FFF2-40B4-BE49-F238E27FC236}">
                <a16:creationId xmlns:a16="http://schemas.microsoft.com/office/drawing/2014/main" id="{1A2AFAA2-A5F7-4C0E-B990-506A14C5C2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90900" y="1081088"/>
            <a:ext cx="685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Yes</a:t>
            </a:r>
          </a:p>
        </p:txBody>
      </p:sp>
      <p:sp>
        <p:nvSpPr>
          <p:cNvPr id="2057" name="Line 18">
            <a:extLst>
              <a:ext uri="{FF2B5EF4-FFF2-40B4-BE49-F238E27FC236}">
                <a16:creationId xmlns:a16="http://schemas.microsoft.com/office/drawing/2014/main" id="{5365D536-60CC-4430-9B7B-6DA914246B1B}"/>
              </a:ext>
            </a:extLst>
          </p:cNvPr>
          <p:cNvSpPr>
            <a:spLocks noChangeShapeType="1"/>
          </p:cNvSpPr>
          <p:nvPr/>
        </p:nvSpPr>
        <p:spPr bwMode="auto">
          <a:xfrm>
            <a:off x="2781300" y="2147888"/>
            <a:ext cx="609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8" name="Text Box 19">
            <a:extLst>
              <a:ext uri="{FF2B5EF4-FFF2-40B4-BE49-F238E27FC236}">
                <a16:creationId xmlns:a16="http://schemas.microsoft.com/office/drawing/2014/main" id="{CB1F9348-A9DC-46B3-AB40-D49D7566FF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86100" y="2224088"/>
            <a:ext cx="1219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No</a:t>
            </a:r>
          </a:p>
        </p:txBody>
      </p:sp>
      <p:sp>
        <p:nvSpPr>
          <p:cNvPr id="2059" name="Line 20">
            <a:extLst>
              <a:ext uri="{FF2B5EF4-FFF2-40B4-BE49-F238E27FC236}">
                <a16:creationId xmlns:a16="http://schemas.microsoft.com/office/drawing/2014/main" id="{4EC584CC-7D3A-4EC2-88C1-CA04D9C6B4D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171700" y="2147888"/>
            <a:ext cx="609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0" name="Text Box 21">
            <a:extLst>
              <a:ext uri="{FF2B5EF4-FFF2-40B4-BE49-F238E27FC236}">
                <a16:creationId xmlns:a16="http://schemas.microsoft.com/office/drawing/2014/main" id="{5B785B96-F298-4F85-BFB5-67021E0C95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0700" y="2224088"/>
            <a:ext cx="685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Yes</a:t>
            </a:r>
          </a:p>
        </p:txBody>
      </p:sp>
      <p:sp>
        <p:nvSpPr>
          <p:cNvPr id="2061" name="Text Box 22">
            <a:extLst>
              <a:ext uri="{FF2B5EF4-FFF2-40B4-BE49-F238E27FC236}">
                <a16:creationId xmlns:a16="http://schemas.microsoft.com/office/drawing/2014/main" id="{95C972E2-1BB5-46FF-9BF6-A8223845E9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6300" y="2909888"/>
            <a:ext cx="1676400" cy="91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Promises are consideration for each other</a:t>
            </a:r>
          </a:p>
        </p:txBody>
      </p:sp>
      <p:sp>
        <p:nvSpPr>
          <p:cNvPr id="2062" name="Text Box 23">
            <a:extLst>
              <a:ext uri="{FF2B5EF4-FFF2-40B4-BE49-F238E27FC236}">
                <a16:creationId xmlns:a16="http://schemas.microsoft.com/office/drawing/2014/main" id="{B848C32C-170F-4524-9B29-3B3E543A0D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09900" y="2909888"/>
            <a:ext cx="1828800" cy="91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Good faith belief that the claim is valid?</a:t>
            </a:r>
          </a:p>
        </p:txBody>
      </p:sp>
      <p:sp>
        <p:nvSpPr>
          <p:cNvPr id="2063" name="Line 24">
            <a:extLst>
              <a:ext uri="{FF2B5EF4-FFF2-40B4-BE49-F238E27FC236}">
                <a16:creationId xmlns:a16="http://schemas.microsoft.com/office/drawing/2014/main" id="{AAA8EF66-3DB0-4162-B732-D61279D3302D}"/>
              </a:ext>
            </a:extLst>
          </p:cNvPr>
          <p:cNvSpPr>
            <a:spLocks noChangeShapeType="1"/>
          </p:cNvSpPr>
          <p:nvPr/>
        </p:nvSpPr>
        <p:spPr bwMode="auto">
          <a:xfrm>
            <a:off x="3543300" y="3824288"/>
            <a:ext cx="609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4" name="Text Box 25">
            <a:extLst>
              <a:ext uri="{FF2B5EF4-FFF2-40B4-BE49-F238E27FC236}">
                <a16:creationId xmlns:a16="http://schemas.microsoft.com/office/drawing/2014/main" id="{E9F2240F-582D-4570-9F1F-3A034A37D1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48100" y="3900488"/>
            <a:ext cx="1219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No</a:t>
            </a:r>
          </a:p>
        </p:txBody>
      </p:sp>
      <p:sp>
        <p:nvSpPr>
          <p:cNvPr id="2065" name="Line 26">
            <a:extLst>
              <a:ext uri="{FF2B5EF4-FFF2-40B4-BE49-F238E27FC236}">
                <a16:creationId xmlns:a16="http://schemas.microsoft.com/office/drawing/2014/main" id="{471D20C8-46EA-4A91-8243-4FF8081AEC2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933700" y="3824288"/>
            <a:ext cx="609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6" name="Text Box 27">
            <a:extLst>
              <a:ext uri="{FF2B5EF4-FFF2-40B4-BE49-F238E27FC236}">
                <a16:creationId xmlns:a16="http://schemas.microsoft.com/office/drawing/2014/main" id="{058A5BAA-9AF9-4712-81DA-89E971D3C0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2700" y="3900488"/>
            <a:ext cx="685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Yes</a:t>
            </a:r>
          </a:p>
        </p:txBody>
      </p:sp>
      <p:sp>
        <p:nvSpPr>
          <p:cNvPr id="2067" name="Text Box 28">
            <a:extLst>
              <a:ext uri="{FF2B5EF4-FFF2-40B4-BE49-F238E27FC236}">
                <a16:creationId xmlns:a16="http://schemas.microsoft.com/office/drawing/2014/main" id="{BA1E9943-68F9-4B36-AB3B-F1BB73BC0F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2100" y="4586288"/>
            <a:ext cx="16002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Promise to give up the claim is consideration</a:t>
            </a:r>
          </a:p>
        </p:txBody>
      </p:sp>
      <p:sp>
        <p:nvSpPr>
          <p:cNvPr id="2068" name="Text Box 33">
            <a:extLst>
              <a:ext uri="{FF2B5EF4-FFF2-40B4-BE49-F238E27FC236}">
                <a16:creationId xmlns:a16="http://schemas.microsoft.com/office/drawing/2014/main" id="{6AF92343-7486-4389-A400-AB3BA9513D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9500" y="4586288"/>
            <a:ext cx="16002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Promise to give up the claim is </a:t>
            </a:r>
            <a:r>
              <a:rPr lang="en-US" altLang="en-US" sz="1800" i="1"/>
              <a:t>not</a:t>
            </a:r>
            <a:r>
              <a:rPr lang="en-US" altLang="en-US" sz="1800"/>
              <a:t> consideration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18235B1-7C8A-401B-B18B-5D58CAE4EFD1}"/>
              </a:ext>
            </a:extLst>
          </p:cNvPr>
          <p:cNvSpPr txBox="1"/>
          <p:nvPr/>
        </p:nvSpPr>
        <p:spPr>
          <a:xfrm>
            <a:off x="76200" y="3810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+mj-lt"/>
              </a:rPr>
              <a:t>Claims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7ED667-01A7-4190-AF85-162597A0B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Mullen v. Hawkins - Terminology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B13794-1000-4977-A6B4-6E7079B535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Clear title = title free of claims, doubts, or disputes about ownership. </a:t>
            </a:r>
          </a:p>
          <a:p>
            <a:pPr lvl="1"/>
            <a:r>
              <a:rPr lang="en-US" dirty="0"/>
              <a:t>Required before property can be sold. </a:t>
            </a:r>
          </a:p>
          <a:p>
            <a:r>
              <a:rPr lang="en-US" dirty="0"/>
              <a:t>A quitclaim deed transfers a person’s rights in a piece of property to another person.</a:t>
            </a:r>
          </a:p>
          <a:p>
            <a:pPr lvl="1"/>
            <a:r>
              <a:rPr lang="en-US" dirty="0"/>
              <a:t>There is not guarantee that the person transferring the right actually has it. </a:t>
            </a:r>
          </a:p>
          <a:p>
            <a:pPr lvl="1"/>
            <a:r>
              <a:rPr lang="en-US" dirty="0"/>
              <a:t>So it transfer rights the person might have. </a:t>
            </a:r>
          </a:p>
        </p:txBody>
      </p:sp>
    </p:spTree>
    <p:extLst>
      <p:ext uri="{BB962C8B-B14F-4D97-AF65-F5344CB8AC3E}">
        <p14:creationId xmlns:p14="http://schemas.microsoft.com/office/powerpoint/2010/main" val="30643453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507DF7-F2FA-4439-B62F-5B8EE7DB48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Mullen v. Hawkins--Facts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3D9C74-812B-4173-ACAA-CDECB5A534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Mullen wished to take out a loan on land that he owned. </a:t>
            </a:r>
          </a:p>
          <a:p>
            <a:r>
              <a:rPr lang="en-US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The lenders were worried that Hawkins might have a claim to the land and hence that Mullen's title was not clear.</a:t>
            </a:r>
          </a:p>
          <a:p>
            <a:r>
              <a:rPr lang="en-US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Mullen asked Hawkins to sign a quit-claim deed to the land.</a:t>
            </a:r>
          </a:p>
          <a:p>
            <a:r>
              <a:rPr lang="en-US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Hawkins told Mullen that Hawkins "had no interest in said land; that he had theretofore conveyed it to one of [Mullen's] remote grantors, but, [Mullen] continued to insist on the deed, and offered him $50 if [Hawkins] and his wife would go to Marion--about seven miles--and execute the deed, he accepted the offer, went with his wife to Marion, and executed the quitclaim deed, for which appellant executed to him [a promissory note for $50].“</a:t>
            </a:r>
          </a:p>
          <a:p>
            <a:r>
              <a:rPr lang="en-US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Mullen later refused to pay off the note, and Hawkins sued for the money.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77595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98EF487-456E-4FE1-B218-84A7045320A4}"/>
              </a:ext>
            </a:extLst>
          </p:cNvPr>
          <p:cNvSpPr/>
          <p:nvPr/>
        </p:nvSpPr>
        <p:spPr>
          <a:xfrm>
            <a:off x="457200" y="638175"/>
            <a:ext cx="8458200" cy="39481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0" name="Text Box 9">
            <a:extLst>
              <a:ext uri="{FF2B5EF4-FFF2-40B4-BE49-F238E27FC236}">
                <a16:creationId xmlns:a16="http://schemas.microsoft.com/office/drawing/2014/main" id="{DAD22C3E-5FE0-42AA-AFDA-A7C4E861C1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638175"/>
            <a:ext cx="2667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Claim in dispute?</a:t>
            </a:r>
          </a:p>
        </p:txBody>
      </p:sp>
      <p:sp>
        <p:nvSpPr>
          <p:cNvPr id="2051" name="Line 10">
            <a:extLst>
              <a:ext uri="{FF2B5EF4-FFF2-40B4-BE49-F238E27FC236}">
                <a16:creationId xmlns:a16="http://schemas.microsoft.com/office/drawing/2014/main" id="{6C7B759C-57C2-4509-8647-4C3F926252CE}"/>
              </a:ext>
            </a:extLst>
          </p:cNvPr>
          <p:cNvSpPr>
            <a:spLocks noChangeShapeType="1"/>
          </p:cNvSpPr>
          <p:nvPr/>
        </p:nvSpPr>
        <p:spPr bwMode="auto">
          <a:xfrm>
            <a:off x="4381500" y="1004888"/>
            <a:ext cx="685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2" name="Text Box 11">
            <a:extLst>
              <a:ext uri="{FF2B5EF4-FFF2-40B4-BE49-F238E27FC236}">
                <a16:creationId xmlns:a16="http://schemas.microsoft.com/office/drawing/2014/main" id="{B92D7288-72E7-4990-AB40-D6A3EF87D3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6300" y="1081088"/>
            <a:ext cx="1219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 dirty="0">
                <a:solidFill>
                  <a:srgbClr val="FF0000"/>
                </a:solidFill>
              </a:rPr>
              <a:t>No</a:t>
            </a:r>
          </a:p>
        </p:txBody>
      </p:sp>
      <p:sp>
        <p:nvSpPr>
          <p:cNvPr id="2053" name="Text Box 12">
            <a:extLst>
              <a:ext uri="{FF2B5EF4-FFF2-40B4-BE49-F238E27FC236}">
                <a16:creationId xmlns:a16="http://schemas.microsoft.com/office/drawing/2014/main" id="{3BE95116-EF50-4FF2-B2B4-482DB77213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38700" y="1843088"/>
            <a:ext cx="3733800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dirty="0">
                <a:solidFill>
                  <a:srgbClr val="FF0000"/>
                </a:solidFill>
              </a:rPr>
              <a:t>A variety of exceptions—e.g. quit claim deeds</a:t>
            </a:r>
          </a:p>
        </p:txBody>
      </p:sp>
      <p:sp>
        <p:nvSpPr>
          <p:cNvPr id="2054" name="Line 14">
            <a:extLst>
              <a:ext uri="{FF2B5EF4-FFF2-40B4-BE49-F238E27FC236}">
                <a16:creationId xmlns:a16="http://schemas.microsoft.com/office/drawing/2014/main" id="{524E01C6-BC42-4047-B304-853B6D39549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771900" y="1004888"/>
            <a:ext cx="609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5" name="Text Box 15">
            <a:extLst>
              <a:ext uri="{FF2B5EF4-FFF2-40B4-BE49-F238E27FC236}">
                <a16:creationId xmlns:a16="http://schemas.microsoft.com/office/drawing/2014/main" id="{9E8BB2E9-FE5D-4D5A-AC71-7AB2DE4018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" y="1766888"/>
            <a:ext cx="3886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Colorable argument for each side?</a:t>
            </a:r>
          </a:p>
        </p:txBody>
      </p:sp>
      <p:sp>
        <p:nvSpPr>
          <p:cNvPr id="2056" name="Text Box 17">
            <a:extLst>
              <a:ext uri="{FF2B5EF4-FFF2-40B4-BE49-F238E27FC236}">
                <a16:creationId xmlns:a16="http://schemas.microsoft.com/office/drawing/2014/main" id="{1A2AFAA2-A5F7-4C0E-B990-506A14C5C2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90900" y="1081088"/>
            <a:ext cx="685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Yes</a:t>
            </a:r>
          </a:p>
        </p:txBody>
      </p:sp>
      <p:sp>
        <p:nvSpPr>
          <p:cNvPr id="2057" name="Line 18">
            <a:extLst>
              <a:ext uri="{FF2B5EF4-FFF2-40B4-BE49-F238E27FC236}">
                <a16:creationId xmlns:a16="http://schemas.microsoft.com/office/drawing/2014/main" id="{5365D536-60CC-4430-9B7B-6DA914246B1B}"/>
              </a:ext>
            </a:extLst>
          </p:cNvPr>
          <p:cNvSpPr>
            <a:spLocks noChangeShapeType="1"/>
          </p:cNvSpPr>
          <p:nvPr/>
        </p:nvSpPr>
        <p:spPr bwMode="auto">
          <a:xfrm>
            <a:off x="2781300" y="2147888"/>
            <a:ext cx="609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8" name="Text Box 19">
            <a:extLst>
              <a:ext uri="{FF2B5EF4-FFF2-40B4-BE49-F238E27FC236}">
                <a16:creationId xmlns:a16="http://schemas.microsoft.com/office/drawing/2014/main" id="{CB1F9348-A9DC-46B3-AB40-D49D7566FF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86100" y="2224088"/>
            <a:ext cx="1219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No</a:t>
            </a:r>
          </a:p>
        </p:txBody>
      </p:sp>
      <p:sp>
        <p:nvSpPr>
          <p:cNvPr id="2059" name="Line 20">
            <a:extLst>
              <a:ext uri="{FF2B5EF4-FFF2-40B4-BE49-F238E27FC236}">
                <a16:creationId xmlns:a16="http://schemas.microsoft.com/office/drawing/2014/main" id="{4EC584CC-7D3A-4EC2-88C1-CA04D9C6B4D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171700" y="2147888"/>
            <a:ext cx="609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0" name="Text Box 21">
            <a:extLst>
              <a:ext uri="{FF2B5EF4-FFF2-40B4-BE49-F238E27FC236}">
                <a16:creationId xmlns:a16="http://schemas.microsoft.com/office/drawing/2014/main" id="{5B785B96-F298-4F85-BFB5-67021E0C95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0700" y="2224088"/>
            <a:ext cx="685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Yes</a:t>
            </a:r>
          </a:p>
        </p:txBody>
      </p:sp>
      <p:sp>
        <p:nvSpPr>
          <p:cNvPr id="2061" name="Text Box 22">
            <a:extLst>
              <a:ext uri="{FF2B5EF4-FFF2-40B4-BE49-F238E27FC236}">
                <a16:creationId xmlns:a16="http://schemas.microsoft.com/office/drawing/2014/main" id="{95C972E2-1BB5-46FF-9BF6-A8223845E9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6300" y="2909888"/>
            <a:ext cx="1676400" cy="91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Promises are consideration for each other</a:t>
            </a:r>
          </a:p>
        </p:txBody>
      </p:sp>
      <p:sp>
        <p:nvSpPr>
          <p:cNvPr id="2062" name="Text Box 23">
            <a:extLst>
              <a:ext uri="{FF2B5EF4-FFF2-40B4-BE49-F238E27FC236}">
                <a16:creationId xmlns:a16="http://schemas.microsoft.com/office/drawing/2014/main" id="{B848C32C-170F-4524-9B29-3B3E543A0D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09900" y="2909888"/>
            <a:ext cx="1828800" cy="91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Good faith belief that the claim is valid?</a:t>
            </a:r>
          </a:p>
        </p:txBody>
      </p:sp>
      <p:sp>
        <p:nvSpPr>
          <p:cNvPr id="2063" name="Line 24">
            <a:extLst>
              <a:ext uri="{FF2B5EF4-FFF2-40B4-BE49-F238E27FC236}">
                <a16:creationId xmlns:a16="http://schemas.microsoft.com/office/drawing/2014/main" id="{AAA8EF66-3DB0-4162-B732-D61279D3302D}"/>
              </a:ext>
            </a:extLst>
          </p:cNvPr>
          <p:cNvSpPr>
            <a:spLocks noChangeShapeType="1"/>
          </p:cNvSpPr>
          <p:nvPr/>
        </p:nvSpPr>
        <p:spPr bwMode="auto">
          <a:xfrm>
            <a:off x="3543300" y="3824288"/>
            <a:ext cx="609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4" name="Text Box 25">
            <a:extLst>
              <a:ext uri="{FF2B5EF4-FFF2-40B4-BE49-F238E27FC236}">
                <a16:creationId xmlns:a16="http://schemas.microsoft.com/office/drawing/2014/main" id="{E9F2240F-582D-4570-9F1F-3A034A37D1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48100" y="3900488"/>
            <a:ext cx="1219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No</a:t>
            </a:r>
          </a:p>
        </p:txBody>
      </p:sp>
      <p:sp>
        <p:nvSpPr>
          <p:cNvPr id="2065" name="Line 26">
            <a:extLst>
              <a:ext uri="{FF2B5EF4-FFF2-40B4-BE49-F238E27FC236}">
                <a16:creationId xmlns:a16="http://schemas.microsoft.com/office/drawing/2014/main" id="{471D20C8-46EA-4A91-8243-4FF8081AEC2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933700" y="3824288"/>
            <a:ext cx="609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6" name="Text Box 27">
            <a:extLst>
              <a:ext uri="{FF2B5EF4-FFF2-40B4-BE49-F238E27FC236}">
                <a16:creationId xmlns:a16="http://schemas.microsoft.com/office/drawing/2014/main" id="{058A5BAA-9AF9-4712-81DA-89E971D3C0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2700" y="3900488"/>
            <a:ext cx="685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Yes</a:t>
            </a:r>
          </a:p>
        </p:txBody>
      </p:sp>
      <p:sp>
        <p:nvSpPr>
          <p:cNvPr id="2067" name="Text Box 28">
            <a:extLst>
              <a:ext uri="{FF2B5EF4-FFF2-40B4-BE49-F238E27FC236}">
                <a16:creationId xmlns:a16="http://schemas.microsoft.com/office/drawing/2014/main" id="{BA1E9943-68F9-4B36-AB3B-F1BB73BC0F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2100" y="4586288"/>
            <a:ext cx="16002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Promise to give up the claim is consideration</a:t>
            </a:r>
          </a:p>
        </p:txBody>
      </p:sp>
      <p:sp>
        <p:nvSpPr>
          <p:cNvPr id="2068" name="Text Box 33">
            <a:extLst>
              <a:ext uri="{FF2B5EF4-FFF2-40B4-BE49-F238E27FC236}">
                <a16:creationId xmlns:a16="http://schemas.microsoft.com/office/drawing/2014/main" id="{6AF92343-7486-4389-A400-AB3BA9513D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9500" y="4586288"/>
            <a:ext cx="16002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Promise to give up the claim is </a:t>
            </a:r>
            <a:r>
              <a:rPr lang="en-US" altLang="en-US" sz="1800" i="1"/>
              <a:t>not</a:t>
            </a:r>
            <a:r>
              <a:rPr lang="en-US" altLang="en-US" sz="1800"/>
              <a:t> consideration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18235B1-7C8A-401B-B18B-5D58CAE4EFD1}"/>
              </a:ext>
            </a:extLst>
          </p:cNvPr>
          <p:cNvSpPr txBox="1"/>
          <p:nvPr/>
        </p:nvSpPr>
        <p:spPr>
          <a:xfrm>
            <a:off x="76200" y="3810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+mj-lt"/>
              </a:rPr>
              <a:t>Claims</a:t>
            </a:r>
          </a:p>
        </p:txBody>
      </p:sp>
    </p:spTree>
    <p:extLst>
      <p:ext uri="{BB962C8B-B14F-4D97-AF65-F5344CB8AC3E}">
        <p14:creationId xmlns:p14="http://schemas.microsoft.com/office/powerpoint/2010/main" val="40591836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C88E16-7F4E-414E-B295-4D83B6F4BA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An Exception?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D0C1EB-5B0B-42DB-A0B3-6E542B9AD7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is good public policy to make it easy to demonstrate the title </a:t>
            </a:r>
            <a:r>
              <a:rPr lang="en-US"/>
              <a:t>is clear. </a:t>
            </a:r>
          </a:p>
        </p:txBody>
      </p:sp>
    </p:spTree>
    <p:extLst>
      <p:ext uri="{BB962C8B-B14F-4D97-AF65-F5344CB8AC3E}">
        <p14:creationId xmlns:p14="http://schemas.microsoft.com/office/powerpoint/2010/main" val="2062975527"/>
      </p:ext>
    </p:extLst>
  </p:cSld>
  <p:clrMapOvr>
    <a:masterClrMapping/>
  </p:clrMapOvr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2311</TotalTime>
  <Words>474</Words>
  <Application>Microsoft Office PowerPoint</Application>
  <PresentationFormat>On-screen Show (4:3)</PresentationFormat>
  <Paragraphs>73</Paragraphs>
  <Slides>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Garamond</vt:lpstr>
      <vt:lpstr>Wingdings</vt:lpstr>
      <vt:lpstr>Edge</vt:lpstr>
      <vt:lpstr>Debts And Claims</vt:lpstr>
      <vt:lpstr>PowerPoint Presentation</vt:lpstr>
      <vt:lpstr>PowerPoint Presentation</vt:lpstr>
      <vt:lpstr>Mullen v. Hawkins - Terminology</vt:lpstr>
      <vt:lpstr>Mullen v. Hawkins--Facts</vt:lpstr>
      <vt:lpstr>PowerPoint Presentation</vt:lpstr>
      <vt:lpstr>Why An Exception?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Click Wrap Contracts</dc:title>
  <dc:creator>Richard</dc:creator>
  <cp:lastModifiedBy>Richard Warner</cp:lastModifiedBy>
  <cp:revision>364</cp:revision>
  <dcterms:created xsi:type="dcterms:W3CDTF">2004-02-06T21:25:14Z</dcterms:created>
  <dcterms:modified xsi:type="dcterms:W3CDTF">2021-09-06T20:03:46Z</dcterms:modified>
</cp:coreProperties>
</file>